
<file path=[Content_Types].xml><?xml version="1.0" encoding="utf-8"?>
<Types xmlns="http://schemas.openxmlformats.org/package/2006/content-types"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2" r:id="rId3"/>
    <p:sldId id="258" r:id="rId4"/>
    <p:sldId id="265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FF"/>
    <a:srgbClr val="00CCFF"/>
    <a:srgbClr val="3399FF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473" autoAdjust="0"/>
  </p:normalViewPr>
  <p:slideViewPr>
    <p:cSldViewPr snapToGrid="0">
      <p:cViewPr>
        <p:scale>
          <a:sx n="118" d="100"/>
          <a:sy n="118" d="100"/>
        </p:scale>
        <p:origin x="-360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3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4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5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layout/>
      <c:overlay val="0"/>
      <c:spPr>
        <a:solidFill>
          <a:srgbClr val="5B9BD5">
            <a:tint val="66000"/>
            <a:satMod val="160000"/>
          </a:srgbClr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Sheet1!$B$2</c:f>
              <c:strCache>
                <c:ptCount val="1"/>
                <c:pt idx="0">
                  <c:v>TOTAL % TRAINING LINE 31</c:v>
                </c:pt>
              </c:strCache>
            </c:strRef>
          </c:tx>
          <c:dPt>
            <c:idx val="0"/>
            <c:bubble3D val="0"/>
            <c:spPr>
              <a:solidFill>
                <a:srgbClr val="4472C4">
                  <a:lumMod val="75000"/>
                </a:srgbClr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ysClr val="window" lastClr="FFFFFF">
                  <a:lumMod val="50000"/>
                </a:sysClr>
              </a:solidFill>
              <a:ln w="25400">
                <a:solidFill>
                  <a:schemeClr val="lt1"/>
                </a:solidFill>
              </a:ln>
              <a:effectLst>
                <a:outerShdw blurRad="152400" dist="317500" dir="5400000" sx="90000" sy="-19000" rotWithShape="0">
                  <a:prstClr val="black">
                    <a:alpha val="15000"/>
                  </a:prstClr>
                </a:outerShdw>
              </a:effectLst>
              <a:sp3d contourW="25400">
                <a:contourClr>
                  <a:schemeClr val="lt1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Sheet1!$B$3:$B$4</c:f>
              <c:strCache>
                <c:ptCount val="2"/>
                <c:pt idx="0">
                  <c:v>DONE</c:v>
                </c:pt>
                <c:pt idx="1">
                  <c:v>NOT YET</c:v>
                </c:pt>
              </c:strCache>
            </c:strRef>
          </c:cat>
          <c:val>
            <c:numRef>
              <c:f>Sheet1!$C$3:$C$4</c:f>
              <c:numCache>
                <c:formatCode>0%</c:formatCode>
                <c:ptCount val="2"/>
                <c:pt idx="0">
                  <c:v>0.2</c:v>
                </c:pt>
                <c:pt idx="1">
                  <c:v>0.8</c:v>
                </c:pt>
              </c:numCache>
            </c:numRef>
          </c:val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0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 smtClean="0">
                <a:solidFill>
                  <a:schemeClr val="bg1"/>
                </a:solidFill>
              </a:rPr>
              <a:t>MATRIX TRAINING</a:t>
            </a:r>
            <a:r>
              <a:rPr lang="en-US" sz="1200" b="1" baseline="0" dirty="0" smtClean="0">
                <a:solidFill>
                  <a:schemeClr val="bg1"/>
                </a:solidFill>
              </a:rPr>
              <a:t> LINE 31</a:t>
            </a:r>
            <a:endParaRPr lang="en-US" sz="1200" b="1" dirty="0">
              <a:solidFill>
                <a:schemeClr val="bg1"/>
              </a:solidFill>
            </a:endParaRPr>
          </a:p>
        </c:rich>
      </c:tx>
      <c:layout/>
      <c:overlay val="0"/>
      <c:spPr>
        <a:solidFill>
          <a:srgbClr val="5B9BD5">
            <a:lumMod val="75000"/>
            <a:tint val="66000"/>
            <a:satMod val="160000"/>
          </a:srgbClr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1641678351523827E-2"/>
          <c:y val="9.5623307588658391E-2"/>
          <c:w val="0.90378075530473367"/>
          <c:h val="0.738526952445991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MATRIX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1"/>
            <c:invertIfNegative val="0"/>
            <c:bubble3D val="0"/>
            <c:spPr>
              <a:solidFill>
                <a:srgbClr val="00CC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2"/>
            <c:invertIfNegative val="0"/>
            <c:bubble3D val="0"/>
            <c:spPr>
              <a:solidFill>
                <a:srgbClr val="9999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3"/>
            <c:invertIfNegative val="0"/>
            <c:bubble3D val="0"/>
            <c:spPr>
              <a:solidFill>
                <a:srgbClr val="4472C4">
                  <a:lumMod val="75000"/>
                </a:srgb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Sheet1!$B$3:$E$3</c:f>
              <c:numCache>
                <c:formatCode>0%</c:formatCode>
                <c:ptCount val="4"/>
                <c:pt idx="0">
                  <c:v>0.25</c:v>
                </c:pt>
                <c:pt idx="1">
                  <c:v>0.5</c:v>
                </c:pt>
                <c:pt idx="2">
                  <c:v>0.75</c:v>
                </c:pt>
                <c:pt idx="3">
                  <c:v>1</c:v>
                </c:pt>
              </c:numCache>
            </c:numRef>
          </c:cat>
          <c:val>
            <c:numRef>
              <c:f>Sheet1!$B$4:$E$4</c:f>
              <c:numCache>
                <c:formatCode>General</c:formatCode>
                <c:ptCount val="4"/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496304976"/>
        <c:axId val="-228530112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Sheet1!$B$3:$E$3</c15:sqref>
                        </c15:formulaRef>
                      </c:ext>
                    </c:extLst>
                    <c:numCache>
                      <c:formatCode>0%</c:formatCode>
                      <c:ptCount val="4"/>
                      <c:pt idx="0">
                        <c:v>0.25</c:v>
                      </c:pt>
                      <c:pt idx="1">
                        <c:v>0.5</c:v>
                      </c:pt>
                      <c:pt idx="2">
                        <c:v>0.75</c:v>
                      </c:pt>
                      <c:pt idx="3">
                        <c:v>1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Sheet1!$B$3:$E$3</c15:sqref>
                        </c15:formulaRef>
                      </c:ext>
                    </c:extLst>
                    <c:numCache>
                      <c:formatCode>0%</c:formatCode>
                      <c:ptCount val="4"/>
                      <c:pt idx="0">
                        <c:v>0.25</c:v>
                      </c:pt>
                      <c:pt idx="1">
                        <c:v>0.5</c:v>
                      </c:pt>
                      <c:pt idx="2">
                        <c:v>0.75</c:v>
                      </c:pt>
                      <c:pt idx="3">
                        <c:v>1</c:v>
                      </c:pt>
                    </c:numCache>
                  </c:numRef>
                </c:val>
              </c15:ser>
            </c15:filteredBarSeries>
            <c15:filteredBarSeries>
              <c15:ser>
                <c:idx val="2"/>
                <c:order val="2"/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Sheet1!$B$3:$E$3</c15:sqref>
                        </c15:formulaRef>
                      </c:ext>
                    </c:extLst>
                    <c:numCache>
                      <c:formatCode>0%</c:formatCode>
                      <c:ptCount val="4"/>
                      <c:pt idx="0">
                        <c:v>0.25</c:v>
                      </c:pt>
                      <c:pt idx="1">
                        <c:v>0.5</c:v>
                      </c:pt>
                      <c:pt idx="2">
                        <c:v>0.75</c:v>
                      </c:pt>
                      <c:pt idx="3">
                        <c:v>1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Sheet1!$B$4:$E$4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</c15:ser>
            </c15:filteredBarSeries>
          </c:ext>
        </c:extLst>
      </c:barChart>
      <c:catAx>
        <c:axId val="-496304976"/>
        <c:scaling>
          <c:orientation val="minMax"/>
        </c:scaling>
        <c:delete val="0"/>
        <c:axPos val="b"/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>
            <a:innerShdw blurRad="114300">
              <a:prstClr val="black"/>
            </a:innerShd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8530112"/>
        <c:crosses val="autoZero"/>
        <c:auto val="1"/>
        <c:lblAlgn val="ctr"/>
        <c:lblOffset val="100"/>
        <c:noMultiLvlLbl val="0"/>
      </c:catAx>
      <c:valAx>
        <c:axId val="-22853011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-496304976"/>
        <c:crosses val="autoZero"/>
        <c:crossBetween val="between"/>
      </c:valAx>
      <c:spPr>
        <a:noFill/>
        <a:ln>
          <a:noFill/>
        </a:ln>
        <a:effectLst>
          <a:outerShdw blurRad="50800" dist="38100" dir="2700000" algn="tl" rotWithShape="0">
            <a:prstClr val="black">
              <a:alpha val="47000"/>
            </a:prstClr>
          </a:outerShdw>
        </a:effectLst>
      </c:spPr>
    </c:plotArea>
    <c:legend>
      <c:legendPos val="b"/>
      <c:layout>
        <c:manualLayout>
          <c:xMode val="edge"/>
          <c:yMode val="edge"/>
          <c:x val="0.20136542807684529"/>
          <c:y val="0.9183726535857446"/>
          <c:w val="0.65623366852929188"/>
          <c:h val="5.09093176984245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200" b="1" dirty="0" smtClean="0">
                <a:solidFill>
                  <a:schemeClr val="bg1"/>
                </a:solidFill>
              </a:rPr>
              <a:t>MATRIX TRAINING</a:t>
            </a:r>
            <a:r>
              <a:rPr lang="en-US" sz="1200" b="1" baseline="0" dirty="0" smtClean="0">
                <a:solidFill>
                  <a:schemeClr val="bg1"/>
                </a:solidFill>
              </a:rPr>
              <a:t> LINE 31</a:t>
            </a:r>
            <a:endParaRPr lang="en-US" sz="1200" b="1" dirty="0">
              <a:solidFill>
                <a:schemeClr val="bg1"/>
              </a:solidFill>
            </a:endParaRPr>
          </a:p>
        </c:rich>
      </c:tx>
      <c:layout/>
      <c:overlay val="0"/>
      <c:spPr>
        <a:solidFill>
          <a:srgbClr val="5B9BD5">
            <a:lumMod val="75000"/>
            <a:tint val="66000"/>
            <a:satMod val="160000"/>
          </a:srgbClr>
        </a:soli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5.1641678351523827E-2"/>
          <c:y val="9.5623307588658391E-2"/>
          <c:w val="0.90378075530473367"/>
          <c:h val="0.738526952445991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Sheet1!$B$2</c:f>
              <c:strCache>
                <c:ptCount val="1"/>
                <c:pt idx="0">
                  <c:v>MATRIX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Pt>
            <c:idx val="0"/>
            <c:invertIfNegative val="0"/>
            <c:bubble3D val="0"/>
            <c:spPr>
              <a:solidFill>
                <a:srgbClr val="FFC000">
                  <a:lumMod val="60000"/>
                  <a:lumOff val="40000"/>
                </a:srgb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1"/>
            <c:invertIfNegative val="0"/>
            <c:bubble3D val="0"/>
            <c:spPr>
              <a:solidFill>
                <a:srgbClr val="00CC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2"/>
            <c:invertIfNegative val="0"/>
            <c:bubble3D val="0"/>
            <c:spPr>
              <a:solidFill>
                <a:srgbClr val="9999FF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Pt>
            <c:idx val="3"/>
            <c:invertIfNegative val="0"/>
            <c:bubble3D val="0"/>
            <c:spPr>
              <a:solidFill>
                <a:srgbClr val="4472C4">
                  <a:lumMod val="75000"/>
                </a:srgb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Sheet1!$B$3:$E$3</c:f>
              <c:numCache>
                <c:formatCode>0%</c:formatCode>
                <c:ptCount val="4"/>
                <c:pt idx="0">
                  <c:v>0.25</c:v>
                </c:pt>
                <c:pt idx="1">
                  <c:v>0.5</c:v>
                </c:pt>
                <c:pt idx="2">
                  <c:v>0.75</c:v>
                </c:pt>
                <c:pt idx="3">
                  <c:v>1</c:v>
                </c:pt>
              </c:numCache>
            </c:numRef>
          </c:cat>
          <c:val>
            <c:numRef>
              <c:f>Sheet1!$B$4:$E$4</c:f>
              <c:numCache>
                <c:formatCode>0</c:formatCode>
                <c:ptCount val="4"/>
                <c:pt idx="0">
                  <c:v>1</c:v>
                </c:pt>
                <c:pt idx="1">
                  <c:v>1</c:v>
                </c:pt>
                <c:pt idx="2">
                  <c:v>2</c:v>
                </c:pt>
                <c:pt idx="3">
                  <c:v>1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-228528480"/>
        <c:axId val="-228527392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>
                      <c:ext uri="{02D57815-91ED-43cb-92C2-25804820EDAC}">
                        <c15:formulaRef>
                          <c15:sqref>Sheet1!$B$3:$E$3</c15:sqref>
                        </c15:formulaRef>
                      </c:ext>
                    </c:extLst>
                    <c:numCache>
                      <c:formatCode>0%</c:formatCode>
                      <c:ptCount val="4"/>
                      <c:pt idx="0">
                        <c:v>0.25</c:v>
                      </c:pt>
                      <c:pt idx="1">
                        <c:v>0.5</c:v>
                      </c:pt>
                      <c:pt idx="2">
                        <c:v>0.75</c:v>
                      </c:pt>
                      <c:pt idx="3">
                        <c:v>1</c:v>
                      </c:pt>
                    </c:numCache>
                  </c:numRef>
                </c:cat>
                <c:val>
                  <c:numRef>
                    <c:extLst>
                      <c:ext uri="{02D57815-91ED-43cb-92C2-25804820EDAC}">
                        <c15:formulaRef>
                          <c15:sqref>Sheet1!$B$3:$E$3</c15:sqref>
                        </c15:formulaRef>
                      </c:ext>
                    </c:extLst>
                    <c:numCache>
                      <c:formatCode>0%</c:formatCode>
                      <c:ptCount val="4"/>
                      <c:pt idx="0">
                        <c:v>0.25</c:v>
                      </c:pt>
                      <c:pt idx="1">
                        <c:v>0.5</c:v>
                      </c:pt>
                      <c:pt idx="2">
                        <c:v>0.75</c:v>
                      </c:pt>
                      <c:pt idx="3">
                        <c:v>1</c:v>
                      </c:pt>
                    </c:numCache>
                  </c:numRef>
                </c:val>
              </c15:ser>
            </c15:filteredBarSeries>
            <c15:filteredBarSeries>
              <c15:ser>
                <c:idx val="2"/>
                <c:order val="2"/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Sheet1!$B$3:$E$3</c15:sqref>
                        </c15:formulaRef>
                      </c:ext>
                    </c:extLst>
                    <c:numCache>
                      <c:formatCode>0%</c:formatCode>
                      <c:ptCount val="4"/>
                      <c:pt idx="0">
                        <c:v>0.25</c:v>
                      </c:pt>
                      <c:pt idx="1">
                        <c:v>0.5</c:v>
                      </c:pt>
                      <c:pt idx="2">
                        <c:v>0.75</c:v>
                      </c:pt>
                      <c:pt idx="3">
                        <c:v>1</c:v>
                      </c:pt>
                    </c:numCache>
                  </c:num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Sheet1!$B$4:$E$4</c15:sqref>
                        </c15:formulaRef>
                      </c:ext>
                    </c:extLst>
                    <c:numCache>
                      <c:formatCode>0</c:formatCode>
                      <c:ptCount val="4"/>
                      <c:pt idx="0">
                        <c:v>1</c:v>
                      </c:pt>
                      <c:pt idx="1">
                        <c:v>1</c:v>
                      </c:pt>
                      <c:pt idx="2">
                        <c:v>2</c:v>
                      </c:pt>
                      <c:pt idx="3">
                        <c:v>1</c:v>
                      </c:pt>
                    </c:numCache>
                  </c:numRef>
                </c:val>
              </c15:ser>
            </c15:filteredBarSeries>
          </c:ext>
        </c:extLst>
      </c:barChart>
      <c:catAx>
        <c:axId val="-228528480"/>
        <c:scaling>
          <c:orientation val="minMax"/>
        </c:scaling>
        <c:delete val="0"/>
        <c:axPos val="b"/>
        <c:numFmt formatCode="0%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>
            <a:innerShdw blurRad="114300">
              <a:prstClr val="black"/>
            </a:innerShdw>
          </a:effectLst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28527392"/>
        <c:crosses val="autoZero"/>
        <c:auto val="1"/>
        <c:lblAlgn val="ctr"/>
        <c:lblOffset val="100"/>
        <c:noMultiLvlLbl val="0"/>
      </c:catAx>
      <c:valAx>
        <c:axId val="-228527392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crossAx val="-228528480"/>
        <c:crosses val="autoZero"/>
        <c:crossBetween val="between"/>
      </c:valAx>
      <c:spPr>
        <a:noFill/>
        <a:ln>
          <a:noFill/>
        </a:ln>
        <a:effectLst>
          <a:outerShdw blurRad="50800" dist="38100" dir="2700000" algn="tl" rotWithShape="0">
            <a:prstClr val="black">
              <a:alpha val="47000"/>
            </a:prstClr>
          </a:outerShdw>
        </a:effectLst>
      </c:spPr>
    </c:plotArea>
    <c:legend>
      <c:legendPos val="b"/>
      <c:layout>
        <c:manualLayout>
          <c:xMode val="edge"/>
          <c:yMode val="edge"/>
          <c:x val="0.20136542807684529"/>
          <c:y val="0.9183726535857446"/>
          <c:w val="0.65623366852929188"/>
          <c:h val="5.090931769842453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media/image1.wmf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347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105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62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74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55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19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14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7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28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3032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08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CD6C3-723F-4C3B-AAA7-E0B50E8756C3}" type="datetimeFigureOut">
              <a:rPr lang="en-US" smtClean="0"/>
              <a:t>2024/05/18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187F07-36CA-4AF5-A37F-6F6AEF2624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48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2.xlsx"/><Relationship Id="rId5" Type="http://schemas.openxmlformats.org/officeDocument/2006/relationships/image" Target="../media/image3.png"/><Relationship Id="rId4" Type="http://schemas.openxmlformats.org/officeDocument/2006/relationships/chart" Target="../charts/char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40"/>
          <a:stretch/>
        </p:blipFill>
        <p:spPr>
          <a:xfrm>
            <a:off x="0" y="0"/>
            <a:ext cx="12192000" cy="6862504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</p:pic>
      <p:graphicFrame>
        <p:nvGraphicFramePr>
          <p:cNvPr id="39" name="Chart 3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9646395"/>
              </p:ext>
            </p:extLst>
          </p:nvPr>
        </p:nvGraphicFramePr>
        <p:xfrm>
          <a:off x="7892454" y="4941443"/>
          <a:ext cx="4219087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0" name="Rounded Rectangle 59"/>
          <p:cNvSpPr/>
          <p:nvPr/>
        </p:nvSpPr>
        <p:spPr>
          <a:xfrm>
            <a:off x="1639330" y="627198"/>
            <a:ext cx="1614616" cy="2128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Validation &amp; Matrix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815547"/>
            <a:ext cx="12192000" cy="667265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263589" y="986279"/>
            <a:ext cx="814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FACTORY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6342127"/>
              </p:ext>
            </p:extLst>
          </p:nvPr>
        </p:nvGraphicFramePr>
        <p:xfrm>
          <a:off x="478262" y="2174103"/>
          <a:ext cx="7107167" cy="3708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538389"/>
                <a:gridCol w="2627870"/>
                <a:gridCol w="2940908"/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MP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75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Actual</a:t>
                      </a:r>
                      <a:r>
                        <a:rPr lang="en-US" sz="1600" b="1" baseline="0" dirty="0" smtClean="0">
                          <a:solidFill>
                            <a:schemeClr val="tx1"/>
                          </a:solidFill>
                        </a:rPr>
                        <a:t> Training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 rowSpan="6"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5</a:t>
                      </a:r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Total</a:t>
                      </a:r>
                      <a:endParaRPr lang="en-US" sz="1600" b="1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0</a:t>
                      </a:r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endParaRPr lang="en-US" dirty="0" smtClean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0%</a:t>
                      </a:r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Rounded Rectangle 10"/>
          <p:cNvSpPr/>
          <p:nvPr/>
        </p:nvSpPr>
        <p:spPr>
          <a:xfrm>
            <a:off x="0" y="627413"/>
            <a:ext cx="1614616" cy="212846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0" y="7583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DATA ISQ 3M TRAINING JX2 (Program Input Data Training)</a:t>
            </a:r>
            <a:endParaRPr 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7250302" y="210064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241516" y="3099308"/>
            <a:ext cx="1797834" cy="5011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>
                <a:solidFill>
                  <a:schemeClr val="tx1"/>
                </a:solidFill>
              </a:rPr>
              <a:t>Sesudah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klik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tombol</a:t>
            </a:r>
            <a:r>
              <a:rPr lang="en-US" sz="1200" b="1" dirty="0" smtClean="0">
                <a:solidFill>
                  <a:schemeClr val="tx1"/>
                </a:solidFill>
              </a:rPr>
              <a:t> “save” </a:t>
            </a:r>
            <a:r>
              <a:rPr lang="en-US" sz="1200" b="1" dirty="0" err="1" smtClean="0">
                <a:solidFill>
                  <a:schemeClr val="tx1"/>
                </a:solidFill>
              </a:rPr>
              <a:t>akan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otomatis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muncul</a:t>
            </a:r>
            <a:r>
              <a:rPr lang="en-US" sz="1200" b="1" dirty="0" smtClean="0">
                <a:solidFill>
                  <a:schemeClr val="tx1"/>
                </a:solidFill>
              </a:rPr>
              <a:t> di </a:t>
            </a:r>
            <a:r>
              <a:rPr lang="en-US" sz="1200" b="1" dirty="0" err="1" smtClean="0">
                <a:solidFill>
                  <a:schemeClr val="tx1"/>
                </a:solidFill>
              </a:rPr>
              <a:t>tabel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8" name="Right Arrow 7"/>
          <p:cNvSpPr/>
          <p:nvPr/>
        </p:nvSpPr>
        <p:spPr>
          <a:xfrm>
            <a:off x="7681781" y="3226054"/>
            <a:ext cx="509720" cy="247650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8241516" y="2155551"/>
            <a:ext cx="1914695" cy="4339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Tools </a:t>
            </a:r>
            <a:r>
              <a:rPr lang="en-US" sz="1200" b="1" dirty="0" err="1" smtClean="0">
                <a:solidFill>
                  <a:schemeClr val="tx1"/>
                </a:solidFill>
              </a:rPr>
              <a:t>untuk</a:t>
            </a:r>
            <a:r>
              <a:rPr lang="en-US" sz="1200" b="1" dirty="0" smtClean="0">
                <a:solidFill>
                  <a:schemeClr val="tx1"/>
                </a:solidFill>
              </a:rPr>
              <a:t> edit </a:t>
            </a:r>
            <a:r>
              <a:rPr lang="en-US" sz="1200" b="1" dirty="0" err="1" smtClean="0">
                <a:solidFill>
                  <a:schemeClr val="tx1"/>
                </a:solidFill>
              </a:rPr>
              <a:t>jumlah</a:t>
            </a:r>
            <a:r>
              <a:rPr lang="en-US" sz="1200" b="1" dirty="0" smtClean="0">
                <a:solidFill>
                  <a:schemeClr val="tx1"/>
                </a:solidFill>
              </a:rPr>
              <a:t> MP </a:t>
            </a:r>
            <a:r>
              <a:rPr lang="en-US" sz="1200" b="1" dirty="0" err="1" smtClean="0">
                <a:solidFill>
                  <a:schemeClr val="tx1"/>
                </a:solidFill>
              </a:rPr>
              <a:t>jika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sudah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klik</a:t>
            </a:r>
            <a:r>
              <a:rPr lang="en-US" sz="1200" b="1" dirty="0" smtClean="0">
                <a:solidFill>
                  <a:schemeClr val="tx1"/>
                </a:solidFill>
              </a:rPr>
              <a:t> “save”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5" name="Right Arrow 24"/>
          <p:cNvSpPr/>
          <p:nvPr/>
        </p:nvSpPr>
        <p:spPr>
          <a:xfrm>
            <a:off x="7681781" y="2247900"/>
            <a:ext cx="509720" cy="247650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/>
          <p:cNvSpPr/>
          <p:nvPr/>
        </p:nvSpPr>
        <p:spPr>
          <a:xfrm rot="5400000">
            <a:off x="10092857" y="1365288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8809535" y="1660247"/>
            <a:ext cx="1613464" cy="4009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6</a:t>
            </a:r>
            <a:r>
              <a:rPr lang="en-US" sz="1200" b="1" dirty="0" smtClean="0">
                <a:solidFill>
                  <a:schemeClr val="tx1"/>
                </a:solidFill>
              </a:rPr>
              <a:t>. </a:t>
            </a:r>
            <a:r>
              <a:rPr lang="en-US" sz="1200" b="1" dirty="0" err="1" smtClean="0">
                <a:solidFill>
                  <a:schemeClr val="tx1"/>
                </a:solidFill>
              </a:rPr>
              <a:t>Klik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Tombol</a:t>
            </a:r>
            <a:r>
              <a:rPr lang="en-US" sz="1200" b="1" dirty="0" smtClean="0">
                <a:solidFill>
                  <a:schemeClr val="tx1"/>
                </a:solidFill>
              </a:rPr>
              <a:t> “Save” </a:t>
            </a:r>
            <a:r>
              <a:rPr lang="en-US" sz="1200" b="1" dirty="0" err="1" smtClean="0">
                <a:solidFill>
                  <a:schemeClr val="tx1"/>
                </a:solidFill>
              </a:rPr>
              <a:t>sesudah</a:t>
            </a:r>
            <a:r>
              <a:rPr lang="en-US" sz="1200" b="1" dirty="0" smtClean="0">
                <a:solidFill>
                  <a:schemeClr val="tx1"/>
                </a:solidFill>
              </a:rPr>
              <a:t> input data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79344" y="970156"/>
            <a:ext cx="592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LINE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078465" y="986279"/>
            <a:ext cx="2175482" cy="284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F1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63589" y="986279"/>
            <a:ext cx="814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FACTORY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Isosceles Triangle 31"/>
          <p:cNvSpPr/>
          <p:nvPr/>
        </p:nvSpPr>
        <p:spPr>
          <a:xfrm flipV="1">
            <a:off x="3047987" y="1064452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171797" y="981121"/>
            <a:ext cx="2175482" cy="284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Isosceles Triangle 33"/>
          <p:cNvSpPr/>
          <p:nvPr/>
        </p:nvSpPr>
        <p:spPr>
          <a:xfrm flipV="1">
            <a:off x="6128523" y="1060278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650D26FD-BBED-199D-BFC9-A3E362DEB978}"/>
              </a:ext>
            </a:extLst>
          </p:cNvPr>
          <p:cNvSpPr/>
          <p:nvPr/>
        </p:nvSpPr>
        <p:spPr>
          <a:xfrm>
            <a:off x="10169369" y="976800"/>
            <a:ext cx="1027838" cy="27035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73" y="957742"/>
            <a:ext cx="301826" cy="301826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  <p:sp>
        <p:nvSpPr>
          <p:cNvPr id="45" name="Right Arrow 44"/>
          <p:cNvSpPr/>
          <p:nvPr/>
        </p:nvSpPr>
        <p:spPr>
          <a:xfrm rot="5400000">
            <a:off x="11402653" y="1365289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/>
          <p:cNvSpPr/>
          <p:nvPr/>
        </p:nvSpPr>
        <p:spPr>
          <a:xfrm>
            <a:off x="10565454" y="1661514"/>
            <a:ext cx="1613464" cy="49403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>
                <a:solidFill>
                  <a:schemeClr val="tx1"/>
                </a:solidFill>
              </a:rPr>
              <a:t>Tombol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untuk</a:t>
            </a:r>
            <a:r>
              <a:rPr lang="en-US" sz="1200" b="1" dirty="0" smtClean="0">
                <a:solidFill>
                  <a:schemeClr val="tx1"/>
                </a:solidFill>
              </a:rPr>
              <a:t> Export data to excel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47" name="Right Arrow 46"/>
          <p:cNvSpPr/>
          <p:nvPr/>
        </p:nvSpPr>
        <p:spPr>
          <a:xfrm rot="5400000">
            <a:off x="1984972" y="1385560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/>
          <p:cNvSpPr/>
          <p:nvPr/>
        </p:nvSpPr>
        <p:spPr>
          <a:xfrm>
            <a:off x="1078464" y="1698868"/>
            <a:ext cx="2175481" cy="4009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1. Combo Box Factory </a:t>
            </a:r>
            <a:r>
              <a:rPr lang="en-US" sz="1200" b="1" dirty="0" err="1" smtClean="0">
                <a:solidFill>
                  <a:schemeClr val="tx1"/>
                </a:solidFill>
              </a:rPr>
              <a:t>untuk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memilih</a:t>
            </a:r>
            <a:r>
              <a:rPr lang="en-US" sz="1200" b="1" dirty="0" smtClean="0">
                <a:solidFill>
                  <a:schemeClr val="tx1"/>
                </a:solidFill>
              </a:rPr>
              <a:t> factory (F1/F2)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7" name="Right Arrow 56"/>
          <p:cNvSpPr/>
          <p:nvPr/>
        </p:nvSpPr>
        <p:spPr>
          <a:xfrm rot="5400000">
            <a:off x="5119589" y="1381860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4110754" y="1637422"/>
            <a:ext cx="2236525" cy="45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2.Combo Box Line </a:t>
            </a:r>
            <a:r>
              <a:rPr lang="en-US" sz="1200" b="1" dirty="0" err="1" smtClean="0">
                <a:solidFill>
                  <a:schemeClr val="tx1"/>
                </a:solidFill>
              </a:rPr>
              <a:t>untuk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memilih</a:t>
            </a:r>
            <a:r>
              <a:rPr lang="en-US" sz="1200" b="1" dirty="0" smtClean="0">
                <a:solidFill>
                  <a:schemeClr val="tx1"/>
                </a:solidFill>
              </a:rPr>
              <a:t> line yang </a:t>
            </a:r>
            <a:r>
              <a:rPr lang="en-US" sz="1200" b="1" dirty="0" err="1" smtClean="0">
                <a:solidFill>
                  <a:schemeClr val="tx1"/>
                </a:solidFill>
              </a:rPr>
              <a:t>ingin</a:t>
            </a:r>
            <a:r>
              <a:rPr lang="en-US" sz="1200" b="1" dirty="0" smtClean="0">
                <a:solidFill>
                  <a:schemeClr val="tx1"/>
                </a:solidFill>
              </a:rPr>
              <a:t> di input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620840" y="1686292"/>
            <a:ext cx="1754417" cy="46770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3. Dropdown date </a:t>
            </a:r>
            <a:r>
              <a:rPr lang="en-US" sz="1200" b="1" dirty="0" err="1" smtClean="0">
                <a:solidFill>
                  <a:schemeClr val="tx1"/>
                </a:solidFill>
              </a:rPr>
              <a:t>untuk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memilih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tanggal</a:t>
            </a:r>
            <a:r>
              <a:rPr lang="en-US" sz="1200" b="1" dirty="0" smtClean="0">
                <a:solidFill>
                  <a:schemeClr val="tx1"/>
                </a:solidFill>
              </a:rPr>
              <a:t> training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64" name="Right Arrow 63"/>
          <p:cNvSpPr/>
          <p:nvPr/>
        </p:nvSpPr>
        <p:spPr>
          <a:xfrm rot="5400000">
            <a:off x="9716043" y="5574828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8809535" y="5935761"/>
            <a:ext cx="2175482" cy="5336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>
                <a:solidFill>
                  <a:schemeClr val="tx1"/>
                </a:solidFill>
              </a:rPr>
              <a:t>Sesudah</a:t>
            </a:r>
            <a:r>
              <a:rPr lang="en-US" sz="1200" b="1" dirty="0" smtClean="0">
                <a:solidFill>
                  <a:schemeClr val="tx1"/>
                </a:solidFill>
              </a:rPr>
              <a:t> data di “save” </a:t>
            </a:r>
            <a:r>
              <a:rPr lang="en-US" sz="1200" b="1" dirty="0" err="1" smtClean="0">
                <a:solidFill>
                  <a:schemeClr val="tx1"/>
                </a:solidFill>
              </a:rPr>
              <a:t>otomatis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akan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tampil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grafik</a:t>
            </a:r>
            <a:endParaRPr lang="en-US" sz="1200" b="1" dirty="0">
              <a:solidFill>
                <a:schemeClr val="tx1"/>
              </a:solidFill>
            </a:endParaRPr>
          </a:p>
        </p:txBody>
      </p:sp>
      <p:graphicFrame>
        <p:nvGraphicFramePr>
          <p:cNvPr id="66" name="Object 6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2813796"/>
              </p:ext>
            </p:extLst>
          </p:nvPr>
        </p:nvGraphicFramePr>
        <p:xfrm>
          <a:off x="11197207" y="6014135"/>
          <a:ext cx="914400" cy="77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7" name="Worksheet" showAsIcon="1" r:id="rId6" imgW="914400" imgH="771480" progId="Excel.Sheet.12">
                  <p:embed/>
                </p:oleObj>
              </mc:Choice>
              <mc:Fallback>
                <p:oleObj name="Worksheet" showAsIcon="1" r:id="rId6" imgW="914400" imgH="77148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1197207" y="6014135"/>
                        <a:ext cx="914400" cy="77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0" name="Right Arrow 39"/>
          <p:cNvSpPr/>
          <p:nvPr/>
        </p:nvSpPr>
        <p:spPr>
          <a:xfrm>
            <a:off x="5014867" y="2251319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407298" y="2181350"/>
            <a:ext cx="1657049" cy="3261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/>
              <a:t>4. Input MP </a:t>
            </a:r>
            <a:r>
              <a:rPr lang="en-US" sz="1100" b="1" dirty="0" err="1" smtClean="0"/>
              <a:t>keseluruhan</a:t>
            </a:r>
            <a:r>
              <a:rPr lang="en-US" sz="1100" b="1" dirty="0" smtClean="0"/>
              <a:t> (</a:t>
            </a:r>
            <a:r>
              <a:rPr lang="en-US" sz="1100" b="1" dirty="0" err="1" smtClean="0"/>
              <a:t>sesuai</a:t>
            </a:r>
            <a:r>
              <a:rPr lang="en-US" sz="1100" b="1" dirty="0" smtClean="0"/>
              <a:t> line)</a:t>
            </a:r>
            <a:endParaRPr lang="en-US" sz="1100" b="1" dirty="0"/>
          </a:p>
        </p:txBody>
      </p:sp>
      <p:sp>
        <p:nvSpPr>
          <p:cNvPr id="49" name="Right Arrow 48"/>
          <p:cNvSpPr/>
          <p:nvPr/>
        </p:nvSpPr>
        <p:spPr>
          <a:xfrm rot="5400000">
            <a:off x="11402653" y="5124945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10933180" y="5532419"/>
            <a:ext cx="1301411" cy="3601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10.Format manual </a:t>
            </a:r>
            <a:r>
              <a:rPr lang="en-US" sz="1200" b="1" dirty="0" err="1" smtClean="0">
                <a:solidFill>
                  <a:schemeClr val="tx1"/>
                </a:solidFill>
              </a:rPr>
              <a:t>saai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ini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51" name="Right Arrow 50"/>
          <p:cNvSpPr/>
          <p:nvPr/>
        </p:nvSpPr>
        <p:spPr>
          <a:xfrm>
            <a:off x="5043078" y="5229666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5511028" y="5180071"/>
            <a:ext cx="1382019" cy="3086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/>
              <a:t>Total </a:t>
            </a:r>
            <a:r>
              <a:rPr lang="en-US" sz="1100" b="1" dirty="0" err="1" smtClean="0"/>
              <a:t>dari</a:t>
            </a:r>
            <a:r>
              <a:rPr lang="en-US" sz="1100" b="1" dirty="0" smtClean="0"/>
              <a:t> QTY yang di input </a:t>
            </a:r>
            <a:endParaRPr lang="en-US" sz="1100" b="1" dirty="0"/>
          </a:p>
        </p:txBody>
      </p:sp>
      <p:sp>
        <p:nvSpPr>
          <p:cNvPr id="54" name="Right Arrow 53"/>
          <p:cNvSpPr/>
          <p:nvPr/>
        </p:nvSpPr>
        <p:spPr>
          <a:xfrm>
            <a:off x="5043078" y="5594278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5511027" y="5558201"/>
            <a:ext cx="1382019" cy="3086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/>
              <a:t>(Total QTY/MP*100%)</a:t>
            </a:r>
            <a:endParaRPr lang="en-US" sz="1100" b="1" dirty="0"/>
          </a:p>
        </p:txBody>
      </p:sp>
      <p:sp>
        <p:nvSpPr>
          <p:cNvPr id="56" name="Right Arrow 55"/>
          <p:cNvSpPr/>
          <p:nvPr/>
        </p:nvSpPr>
        <p:spPr>
          <a:xfrm>
            <a:off x="5014867" y="2994586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/>
          <p:cNvSpPr/>
          <p:nvPr/>
        </p:nvSpPr>
        <p:spPr>
          <a:xfrm>
            <a:off x="5377333" y="3855379"/>
            <a:ext cx="1480493" cy="4367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b="1" dirty="0" smtClean="0"/>
              <a:t>5. Input QTY PIC training (</a:t>
            </a:r>
            <a:r>
              <a:rPr lang="en-US" sz="1100" b="1" dirty="0" err="1" smtClean="0"/>
              <a:t>sesuai</a:t>
            </a:r>
            <a:r>
              <a:rPr lang="en-US" sz="1100" b="1" dirty="0" smtClean="0"/>
              <a:t> actual)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17781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40"/>
          <a:stretch/>
        </p:blipFill>
        <p:spPr>
          <a:xfrm>
            <a:off x="0" y="0"/>
            <a:ext cx="12192000" cy="6862504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</p:pic>
      <p:graphicFrame>
        <p:nvGraphicFramePr>
          <p:cNvPr id="63" name="Chart 6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1170583"/>
              </p:ext>
            </p:extLst>
          </p:nvPr>
        </p:nvGraphicFramePr>
        <p:xfrm>
          <a:off x="7750491" y="2825772"/>
          <a:ext cx="4219087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0" name="Rounded Rectangle 59"/>
          <p:cNvSpPr/>
          <p:nvPr/>
        </p:nvSpPr>
        <p:spPr>
          <a:xfrm>
            <a:off x="1639330" y="627198"/>
            <a:ext cx="1614616" cy="2128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Validation &amp; Matrix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815547"/>
            <a:ext cx="12192000" cy="667265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263589" y="986279"/>
            <a:ext cx="814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FACTORY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141536"/>
              </p:ext>
            </p:extLst>
          </p:nvPr>
        </p:nvGraphicFramePr>
        <p:xfrm>
          <a:off x="478262" y="2174103"/>
          <a:ext cx="7107167" cy="37084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538389"/>
                <a:gridCol w="2627870"/>
                <a:gridCol w="2940908"/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MP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72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DATE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381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>
                          <a:solidFill>
                            <a:schemeClr val="tx1"/>
                          </a:solidFill>
                        </a:rPr>
                        <a:t>QTY</a:t>
                      </a:r>
                      <a:endParaRPr lang="en-US" sz="16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 rowSpan="6"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13/04/2024</a:t>
                      </a:r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5</a:t>
                      </a:r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14/04/2024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6</a:t>
                      </a:r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600" b="1" dirty="0" smtClean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Total</a:t>
                      </a:r>
                      <a:endParaRPr lang="en-US" sz="1600" b="1" dirty="0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5</a:t>
                      </a:r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endParaRPr lang="en-US" dirty="0" smtClean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7%</a:t>
                      </a:r>
                      <a:endParaRPr lang="en-US" sz="1600" b="1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 hMerge="1">
                  <a:txBody>
                    <a:bodyPr/>
                    <a:lstStyle/>
                    <a:p>
                      <a:endParaRPr lang="en-US" dirty="0" smtClean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Rounded Rectangle 10"/>
          <p:cNvSpPr/>
          <p:nvPr/>
        </p:nvSpPr>
        <p:spPr>
          <a:xfrm>
            <a:off x="0" y="627413"/>
            <a:ext cx="1614616" cy="212846"/>
          </a:xfrm>
          <a:prstGeom prst="round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0" y="75836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DATA ISQ 3M TRAINING </a:t>
            </a:r>
            <a:r>
              <a:rPr lang="en-US" sz="2400" b="1" dirty="0"/>
              <a:t>JX2 </a:t>
            </a:r>
            <a:r>
              <a:rPr lang="en-US" sz="2400" b="1" dirty="0" smtClean="0"/>
              <a:t>(</a:t>
            </a:r>
            <a:r>
              <a:rPr lang="en-US" sz="2400" b="1" dirty="0" err="1" smtClean="0"/>
              <a:t>Contoh</a:t>
            </a:r>
            <a:r>
              <a:rPr lang="en-US" sz="2400" b="1" dirty="0" smtClean="0"/>
              <a:t> Program </a:t>
            </a:r>
            <a:r>
              <a:rPr lang="en-US" sz="2400" b="1" dirty="0"/>
              <a:t>Input Data Training)</a:t>
            </a:r>
          </a:p>
          <a:p>
            <a:endParaRPr lang="en-US" sz="2400" b="1" dirty="0"/>
          </a:p>
        </p:txBody>
      </p:sp>
      <p:sp>
        <p:nvSpPr>
          <p:cNvPr id="3" name="TextBox 2"/>
          <p:cNvSpPr txBox="1"/>
          <p:nvPr/>
        </p:nvSpPr>
        <p:spPr>
          <a:xfrm>
            <a:off x="7250302" y="2100649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579344" y="970156"/>
            <a:ext cx="59245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LINE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736592" y="970156"/>
            <a:ext cx="5924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DATE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078465" y="986279"/>
            <a:ext cx="2175482" cy="284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63589" y="986279"/>
            <a:ext cx="814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FACTORY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2" name="Isosceles Triangle 31"/>
          <p:cNvSpPr/>
          <p:nvPr/>
        </p:nvSpPr>
        <p:spPr>
          <a:xfrm flipV="1">
            <a:off x="3047987" y="1064452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4171797" y="981121"/>
            <a:ext cx="2175482" cy="284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32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4" name="Isosceles Triangle 33"/>
          <p:cNvSpPr/>
          <p:nvPr/>
        </p:nvSpPr>
        <p:spPr>
          <a:xfrm flipV="1">
            <a:off x="6128523" y="1060278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7329046" y="975314"/>
            <a:ext cx="2175482" cy="284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15/04/2024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6" name="Isosceles Triangle 35"/>
          <p:cNvSpPr/>
          <p:nvPr/>
        </p:nvSpPr>
        <p:spPr>
          <a:xfrm flipV="1">
            <a:off x="9285772" y="1054471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xmlns="" id="{650D26FD-BBED-199D-BFC9-A3E362DEB978}"/>
              </a:ext>
            </a:extLst>
          </p:cNvPr>
          <p:cNvSpPr/>
          <p:nvPr/>
        </p:nvSpPr>
        <p:spPr>
          <a:xfrm>
            <a:off x="10169369" y="976800"/>
            <a:ext cx="1027838" cy="27035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</a:t>
            </a: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73" y="957742"/>
            <a:ext cx="301826" cy="301826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</p:spTree>
    <p:extLst>
      <p:ext uri="{BB962C8B-B14F-4D97-AF65-F5344CB8AC3E}">
        <p14:creationId xmlns:p14="http://schemas.microsoft.com/office/powerpoint/2010/main" val="409848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40"/>
          <a:stretch/>
        </p:blipFill>
        <p:spPr>
          <a:xfrm>
            <a:off x="0" y="0"/>
            <a:ext cx="12192000" cy="6862504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</p:pic>
      <p:sp>
        <p:nvSpPr>
          <p:cNvPr id="11" name="Rounded Rectangle 10"/>
          <p:cNvSpPr/>
          <p:nvPr/>
        </p:nvSpPr>
        <p:spPr>
          <a:xfrm>
            <a:off x="0" y="627413"/>
            <a:ext cx="1614616" cy="2128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815547"/>
            <a:ext cx="12192000" cy="667265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4468024" y="979627"/>
            <a:ext cx="2574685" cy="284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3875570" y="989234"/>
            <a:ext cx="5924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LINE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7" name="Isosceles Triangle 146"/>
          <p:cNvSpPr/>
          <p:nvPr/>
        </p:nvSpPr>
        <p:spPr>
          <a:xfrm flipV="1">
            <a:off x="6796825" y="1041664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8464" y="986279"/>
            <a:ext cx="2574685" cy="284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63589" y="986279"/>
            <a:ext cx="814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FACTORY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Isosceles Triangle 52"/>
          <p:cNvSpPr/>
          <p:nvPr/>
        </p:nvSpPr>
        <p:spPr>
          <a:xfrm flipV="1">
            <a:off x="3407265" y="1048316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0" y="75836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DATA ISQ 3M TRAINING </a:t>
            </a:r>
            <a:r>
              <a:rPr lang="en-US" sz="2400" b="1" dirty="0"/>
              <a:t>JX2 (Program Input Validation &amp; Matrix)</a:t>
            </a:r>
          </a:p>
          <a:p>
            <a:endParaRPr lang="en-US" sz="2400" b="1" dirty="0"/>
          </a:p>
        </p:txBody>
      </p:sp>
      <p:sp>
        <p:nvSpPr>
          <p:cNvPr id="60" name="Rounded Rectangle 59"/>
          <p:cNvSpPr/>
          <p:nvPr/>
        </p:nvSpPr>
        <p:spPr>
          <a:xfrm>
            <a:off x="1639330" y="627198"/>
            <a:ext cx="1614616" cy="212846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Validation &amp; Matrix</a:t>
            </a:r>
            <a:endParaRPr lang="en-US" sz="1200" b="1" dirty="0">
              <a:solidFill>
                <a:schemeClr val="tx1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721908"/>
              </p:ext>
            </p:extLst>
          </p:nvPr>
        </p:nvGraphicFramePr>
        <p:xfrm>
          <a:off x="176081" y="1711720"/>
          <a:ext cx="8276649" cy="490728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405700"/>
                <a:gridCol w="942203"/>
                <a:gridCol w="877419"/>
                <a:gridCol w="1745885"/>
                <a:gridCol w="2019747"/>
                <a:gridCol w="1121281"/>
                <a:gridCol w="116441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TRAINING DATE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NIK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PROCESS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VALIDATION STATUS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SCORE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baseline="0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TIP 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done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1" dirty="0" smtClean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8452730" y="1721726"/>
            <a:ext cx="118823" cy="48822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463798" y="1736316"/>
            <a:ext cx="90617" cy="144162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/>
          <p:nvPr/>
        </p:nvSpPr>
        <p:spPr>
          <a:xfrm flipV="1">
            <a:off x="8453728" y="6474681"/>
            <a:ext cx="118823" cy="110269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Isosceles Triangle 22"/>
          <p:cNvSpPr/>
          <p:nvPr/>
        </p:nvSpPr>
        <p:spPr>
          <a:xfrm flipV="1">
            <a:off x="5939685" y="2285424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Isosceles Triangle 23"/>
          <p:cNvSpPr/>
          <p:nvPr/>
        </p:nvSpPr>
        <p:spPr>
          <a:xfrm flipV="1">
            <a:off x="5939685" y="2666809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Isosceles Triangle 24"/>
          <p:cNvSpPr/>
          <p:nvPr/>
        </p:nvSpPr>
        <p:spPr>
          <a:xfrm flipV="1">
            <a:off x="5939685" y="3038235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Isosceles Triangle 25"/>
          <p:cNvSpPr/>
          <p:nvPr/>
        </p:nvSpPr>
        <p:spPr>
          <a:xfrm flipV="1">
            <a:off x="5936802" y="3381842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/>
          <p:cNvSpPr/>
          <p:nvPr/>
        </p:nvSpPr>
        <p:spPr>
          <a:xfrm flipV="1">
            <a:off x="7046447" y="2306172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/>
          <p:cNvSpPr/>
          <p:nvPr/>
        </p:nvSpPr>
        <p:spPr>
          <a:xfrm flipV="1">
            <a:off x="7046447" y="2687557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/>
          <p:cNvSpPr/>
          <p:nvPr/>
        </p:nvSpPr>
        <p:spPr>
          <a:xfrm flipV="1">
            <a:off x="7046447" y="3058983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/>
          <p:cNvSpPr/>
          <p:nvPr/>
        </p:nvSpPr>
        <p:spPr>
          <a:xfrm flipV="1">
            <a:off x="7043564" y="340259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/>
          <p:cNvSpPr/>
          <p:nvPr/>
        </p:nvSpPr>
        <p:spPr>
          <a:xfrm flipV="1">
            <a:off x="8150326" y="2306172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/>
          <p:cNvSpPr/>
          <p:nvPr/>
        </p:nvSpPr>
        <p:spPr>
          <a:xfrm flipV="1">
            <a:off x="8150326" y="2687557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/>
          <p:cNvSpPr/>
          <p:nvPr/>
        </p:nvSpPr>
        <p:spPr>
          <a:xfrm flipV="1">
            <a:off x="8150326" y="3058983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33"/>
          <p:cNvSpPr/>
          <p:nvPr/>
        </p:nvSpPr>
        <p:spPr>
          <a:xfrm flipV="1">
            <a:off x="8147443" y="340259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Isosceles Triangle 35"/>
          <p:cNvSpPr/>
          <p:nvPr/>
        </p:nvSpPr>
        <p:spPr>
          <a:xfrm flipV="1">
            <a:off x="5936802" y="3750163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Isosceles Triangle 36"/>
          <p:cNvSpPr/>
          <p:nvPr/>
        </p:nvSpPr>
        <p:spPr>
          <a:xfrm flipV="1">
            <a:off x="7043564" y="3770911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/>
          <p:cNvSpPr/>
          <p:nvPr/>
        </p:nvSpPr>
        <p:spPr>
          <a:xfrm flipV="1">
            <a:off x="8147443" y="3783975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/>
          <p:cNvSpPr/>
          <p:nvPr/>
        </p:nvSpPr>
        <p:spPr>
          <a:xfrm flipV="1">
            <a:off x="7043564" y="4156159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/>
          <p:cNvSpPr/>
          <p:nvPr/>
        </p:nvSpPr>
        <p:spPr>
          <a:xfrm flipV="1">
            <a:off x="8144880" y="416536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650D26FD-BBED-199D-BFC9-A3E362DEB978}"/>
              </a:ext>
            </a:extLst>
          </p:cNvPr>
          <p:cNvSpPr/>
          <p:nvPr/>
        </p:nvSpPr>
        <p:spPr>
          <a:xfrm>
            <a:off x="10169369" y="976800"/>
            <a:ext cx="1027838" cy="27035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</a:t>
            </a: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73" y="957742"/>
            <a:ext cx="301826" cy="301826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  <p:sp>
        <p:nvSpPr>
          <p:cNvPr id="48" name="Isosceles Triangle 47"/>
          <p:cNvSpPr/>
          <p:nvPr/>
        </p:nvSpPr>
        <p:spPr>
          <a:xfrm flipV="1">
            <a:off x="5936802" y="4158799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Isosceles Triangle 53"/>
          <p:cNvSpPr/>
          <p:nvPr/>
        </p:nvSpPr>
        <p:spPr>
          <a:xfrm flipV="1">
            <a:off x="5936802" y="4540184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Isosceles Triangle 54"/>
          <p:cNvSpPr/>
          <p:nvPr/>
        </p:nvSpPr>
        <p:spPr>
          <a:xfrm flipV="1">
            <a:off x="5936802" y="491161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Isosceles Triangle 55"/>
          <p:cNvSpPr/>
          <p:nvPr/>
        </p:nvSpPr>
        <p:spPr>
          <a:xfrm flipV="1">
            <a:off x="5933919" y="5255217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Isosceles Triangle 56"/>
          <p:cNvSpPr/>
          <p:nvPr/>
        </p:nvSpPr>
        <p:spPr>
          <a:xfrm flipV="1">
            <a:off x="5933919" y="5623538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Isosceles Triangle 57"/>
          <p:cNvSpPr/>
          <p:nvPr/>
        </p:nvSpPr>
        <p:spPr>
          <a:xfrm flipV="1">
            <a:off x="7036629" y="4534035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Isosceles Triangle 58"/>
          <p:cNvSpPr/>
          <p:nvPr/>
        </p:nvSpPr>
        <p:spPr>
          <a:xfrm flipV="1">
            <a:off x="7036629" y="491542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Isosceles Triangle 60"/>
          <p:cNvSpPr/>
          <p:nvPr/>
        </p:nvSpPr>
        <p:spPr>
          <a:xfrm flipV="1">
            <a:off x="7036629" y="5286846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Isosceles Triangle 61"/>
          <p:cNvSpPr/>
          <p:nvPr/>
        </p:nvSpPr>
        <p:spPr>
          <a:xfrm flipV="1">
            <a:off x="7033746" y="5630453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Isosceles Triangle 62"/>
          <p:cNvSpPr/>
          <p:nvPr/>
        </p:nvSpPr>
        <p:spPr>
          <a:xfrm flipV="1">
            <a:off x="7033746" y="5998774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Isosceles Triangle 63"/>
          <p:cNvSpPr/>
          <p:nvPr/>
        </p:nvSpPr>
        <p:spPr>
          <a:xfrm flipV="1">
            <a:off x="7033746" y="636699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Isosceles Triangle 64"/>
          <p:cNvSpPr/>
          <p:nvPr/>
        </p:nvSpPr>
        <p:spPr>
          <a:xfrm flipV="1">
            <a:off x="8144880" y="4546745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Isosceles Triangle 65"/>
          <p:cNvSpPr/>
          <p:nvPr/>
        </p:nvSpPr>
        <p:spPr>
          <a:xfrm flipV="1">
            <a:off x="8144880" y="492813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Isosceles Triangle 66"/>
          <p:cNvSpPr/>
          <p:nvPr/>
        </p:nvSpPr>
        <p:spPr>
          <a:xfrm flipV="1">
            <a:off x="8144880" y="5299556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Isosceles Triangle 67"/>
          <p:cNvSpPr/>
          <p:nvPr/>
        </p:nvSpPr>
        <p:spPr>
          <a:xfrm flipV="1">
            <a:off x="8141997" y="5643163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Isosceles Triangle 68"/>
          <p:cNvSpPr/>
          <p:nvPr/>
        </p:nvSpPr>
        <p:spPr>
          <a:xfrm flipV="1">
            <a:off x="8141997" y="6011484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Isosceles Triangle 69"/>
          <p:cNvSpPr/>
          <p:nvPr/>
        </p:nvSpPr>
        <p:spPr>
          <a:xfrm flipV="1">
            <a:off x="8136238" y="636699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Isosceles Triangle 70"/>
          <p:cNvSpPr/>
          <p:nvPr/>
        </p:nvSpPr>
        <p:spPr>
          <a:xfrm flipV="1">
            <a:off x="5933919" y="5995264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Isosceles Triangle 71"/>
          <p:cNvSpPr/>
          <p:nvPr/>
        </p:nvSpPr>
        <p:spPr>
          <a:xfrm flipV="1">
            <a:off x="5944825" y="636699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3" name="Chart 7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1682273"/>
              </p:ext>
            </p:extLst>
          </p:nvPr>
        </p:nvGraphicFramePr>
        <p:xfrm>
          <a:off x="8814350" y="1648386"/>
          <a:ext cx="3308413" cy="5114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4" name="Right Arrow 73"/>
          <p:cNvSpPr/>
          <p:nvPr/>
        </p:nvSpPr>
        <p:spPr>
          <a:xfrm rot="2096588">
            <a:off x="1160131" y="1294653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/>
          <p:cNvSpPr/>
          <p:nvPr/>
        </p:nvSpPr>
        <p:spPr>
          <a:xfrm>
            <a:off x="1513788" y="1303113"/>
            <a:ext cx="2040508" cy="40098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1. Combo Box Factory </a:t>
            </a:r>
            <a:r>
              <a:rPr lang="en-US" sz="1200" b="1" dirty="0" err="1" smtClean="0">
                <a:solidFill>
                  <a:schemeClr val="tx1"/>
                </a:solidFill>
              </a:rPr>
              <a:t>untuk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memilih</a:t>
            </a:r>
            <a:r>
              <a:rPr lang="en-US" sz="1200" b="1" dirty="0" smtClean="0">
                <a:solidFill>
                  <a:schemeClr val="tx1"/>
                </a:solidFill>
              </a:rPr>
              <a:t> factory (F1/F2)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76" name="Right Arrow 75"/>
          <p:cNvSpPr/>
          <p:nvPr/>
        </p:nvSpPr>
        <p:spPr>
          <a:xfrm rot="2096588">
            <a:off x="4515391" y="1323102"/>
            <a:ext cx="362466" cy="20944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4905166" y="1282322"/>
            <a:ext cx="2275610" cy="47853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2.Combo Box Line </a:t>
            </a:r>
            <a:r>
              <a:rPr lang="en-US" sz="1200" b="1" dirty="0" err="1" smtClean="0">
                <a:solidFill>
                  <a:schemeClr val="tx1"/>
                </a:solidFill>
              </a:rPr>
              <a:t>untuk</a:t>
            </a:r>
            <a:r>
              <a:rPr lang="en-US" sz="1200" b="1" dirty="0" smtClean="0">
                <a:solidFill>
                  <a:schemeClr val="tx1"/>
                </a:solidFill>
              </a:rPr>
              <a:t> </a:t>
            </a:r>
            <a:r>
              <a:rPr lang="en-US" sz="1200" b="1" dirty="0" err="1" smtClean="0">
                <a:solidFill>
                  <a:schemeClr val="tx1"/>
                </a:solidFill>
              </a:rPr>
              <a:t>memilih</a:t>
            </a:r>
            <a:r>
              <a:rPr lang="en-US" sz="1200" b="1" dirty="0" smtClean="0">
                <a:solidFill>
                  <a:schemeClr val="tx1"/>
                </a:solidFill>
              </a:rPr>
              <a:t> line yang </a:t>
            </a:r>
            <a:r>
              <a:rPr lang="en-US" sz="1200" b="1" dirty="0" err="1" smtClean="0">
                <a:solidFill>
                  <a:schemeClr val="tx1"/>
                </a:solidFill>
              </a:rPr>
              <a:t>ingin</a:t>
            </a:r>
            <a:r>
              <a:rPr lang="en-US" sz="1200" b="1" dirty="0" smtClean="0">
                <a:solidFill>
                  <a:schemeClr val="tx1"/>
                </a:solidFill>
              </a:rPr>
              <a:t> di input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79" name="Right Arrow 78"/>
          <p:cNvSpPr/>
          <p:nvPr/>
        </p:nvSpPr>
        <p:spPr>
          <a:xfrm rot="5400000">
            <a:off x="3144304" y="2572103"/>
            <a:ext cx="631504" cy="621663"/>
          </a:xfrm>
          <a:prstGeom prst="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2447574" y="3218758"/>
            <a:ext cx="2040508" cy="67110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err="1" smtClean="0">
                <a:solidFill>
                  <a:schemeClr val="tx1"/>
                </a:solidFill>
              </a:rPr>
              <a:t>Penjelasan</a:t>
            </a:r>
            <a:r>
              <a:rPr lang="en-US" sz="1200" b="1" dirty="0" smtClean="0">
                <a:solidFill>
                  <a:schemeClr val="tx1"/>
                </a:solidFill>
              </a:rPr>
              <a:t> Cara Input Table</a:t>
            </a:r>
          </a:p>
          <a:p>
            <a:pPr algn="ctr"/>
            <a:r>
              <a:rPr lang="en-US" sz="1200" b="1" dirty="0" err="1" smtClean="0">
                <a:solidFill>
                  <a:schemeClr val="tx1"/>
                </a:solidFill>
              </a:rPr>
              <a:t>Terlampir</a:t>
            </a:r>
            <a:endParaRPr lang="en-US" sz="12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624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040"/>
          <a:stretch/>
        </p:blipFill>
        <p:spPr>
          <a:xfrm>
            <a:off x="0" y="0"/>
            <a:ext cx="12192000" cy="6862504"/>
          </a:xfrm>
          <a:prstGeom prst="rect">
            <a:avLst/>
          </a:prstGeom>
          <a:solidFill>
            <a:schemeClr val="accent1">
              <a:alpha val="25000"/>
            </a:schemeClr>
          </a:solidFill>
          <a:ln>
            <a:noFill/>
          </a:ln>
        </p:spPr>
      </p:pic>
      <p:sp>
        <p:nvSpPr>
          <p:cNvPr id="11" name="Rounded Rectangle 10"/>
          <p:cNvSpPr/>
          <p:nvPr/>
        </p:nvSpPr>
        <p:spPr>
          <a:xfrm>
            <a:off x="0" y="627413"/>
            <a:ext cx="1614616" cy="21284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Input</a:t>
            </a:r>
            <a:endParaRPr lang="en-US" sz="1200" b="1" dirty="0">
              <a:solidFill>
                <a:schemeClr val="tx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815547"/>
            <a:ext cx="12192000" cy="667265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</a:effectLst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4468024" y="979627"/>
            <a:ext cx="2574685" cy="284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31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3875570" y="989234"/>
            <a:ext cx="5924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LINE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7" name="Isosceles Triangle 146"/>
          <p:cNvSpPr/>
          <p:nvPr/>
        </p:nvSpPr>
        <p:spPr>
          <a:xfrm flipV="1">
            <a:off x="6796825" y="1041664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1078464" y="986279"/>
            <a:ext cx="2574685" cy="2841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en-US" sz="12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63589" y="986279"/>
            <a:ext cx="8148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smtClean="0">
                <a:latin typeface="Calibri" panose="020F0502020204030204" pitchFamily="34" charset="0"/>
                <a:cs typeface="Calibri" panose="020F0502020204030204" pitchFamily="34" charset="0"/>
              </a:rPr>
              <a:t>FACTORY</a:t>
            </a:r>
            <a:endParaRPr lang="en-US" sz="12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3" name="Isosceles Triangle 52"/>
          <p:cNvSpPr/>
          <p:nvPr/>
        </p:nvSpPr>
        <p:spPr>
          <a:xfrm flipV="1">
            <a:off x="3407265" y="1048316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0" y="7583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DATA ISQ 3M TRAINING JX2 (</a:t>
            </a:r>
            <a:r>
              <a:rPr lang="en-US" sz="2400" b="1" dirty="0" err="1" smtClean="0"/>
              <a:t>Contoh</a:t>
            </a:r>
            <a:r>
              <a:rPr lang="en-US" sz="2400" b="1" dirty="0" smtClean="0"/>
              <a:t> Program Input Validation &amp; Matrix)</a:t>
            </a:r>
            <a:endParaRPr lang="en-US" sz="2400" b="1" dirty="0"/>
          </a:p>
        </p:txBody>
      </p:sp>
      <p:sp>
        <p:nvSpPr>
          <p:cNvPr id="60" name="Rounded Rectangle 59"/>
          <p:cNvSpPr/>
          <p:nvPr/>
        </p:nvSpPr>
        <p:spPr>
          <a:xfrm>
            <a:off x="1639330" y="627198"/>
            <a:ext cx="1614616" cy="212846"/>
          </a:xfrm>
          <a:prstGeom prst="roundRec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 smtClean="0">
                <a:solidFill>
                  <a:schemeClr val="tx1"/>
                </a:solidFill>
              </a:rPr>
              <a:t>Validation &amp; Matrix</a:t>
            </a:r>
            <a:endParaRPr lang="en-US" sz="1200" b="1" dirty="0">
              <a:solidFill>
                <a:schemeClr val="tx1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40593456"/>
              </p:ext>
            </p:extLst>
          </p:nvPr>
        </p:nvGraphicFramePr>
        <p:xfrm>
          <a:off x="137997" y="1696144"/>
          <a:ext cx="8276649" cy="490728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405700"/>
                <a:gridCol w="942203"/>
                <a:gridCol w="877419"/>
                <a:gridCol w="1745885"/>
                <a:gridCol w="2019747"/>
                <a:gridCol w="1121281"/>
                <a:gridCol w="116441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NO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TRAINING DATE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NIK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NAME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PROCESS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VALIDATION STATUS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SCORE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15/04/2024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12541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SISKA</a:t>
                      </a:r>
                      <a:r>
                        <a:rPr lang="en-US" sz="1200" b="1" baseline="0" dirty="0" smtClean="0">
                          <a:solidFill>
                            <a:schemeClr val="tx1"/>
                          </a:solidFill>
                        </a:rPr>
                        <a:t> ATIKAH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STITCH FOXING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DONE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75%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15/04/2024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00256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SARI MUNGGARANI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HAMMERING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DONE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50%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15/04/2024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11438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SIFA LATIFAH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TURN O VER TONGUE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DONE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100%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15/04/2024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90354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JIHAN SALSABILA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STITCH JOIN TONGUE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NOT YET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0%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5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15/04/2024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45612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SINDY BARNESI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STITCH EYESTAY</a:t>
                      </a:r>
                      <a:r>
                        <a:rPr lang="en-US" sz="1200" b="1" baseline="0" dirty="0" smtClean="0">
                          <a:solidFill>
                            <a:schemeClr val="tx1"/>
                          </a:solidFill>
                        </a:rPr>
                        <a:t> NEEDLE 2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DONE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75%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6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15/04/2024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00264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HANA NURJANAH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STITCH</a:t>
                      </a:r>
                      <a:r>
                        <a:rPr lang="en-US" sz="1200" b="1" baseline="0" dirty="0" smtClean="0">
                          <a:solidFill>
                            <a:schemeClr val="tx1"/>
                          </a:solidFill>
                        </a:rPr>
                        <a:t> COLLAR LINING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DONE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25%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7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8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10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11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 smtClean="0">
                          <a:solidFill>
                            <a:schemeClr val="tx1"/>
                          </a:solidFill>
                        </a:rPr>
                        <a:t>12</a:t>
                      </a:r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cell3D prstMaterial="dkEdge">
                      <a:bevel w="77470" h="12700" prst="softRound"/>
                      <a:lightRig rig="flood" dir="t"/>
                    </a:cell3D>
                  </a:tcPr>
                </a:tc>
              </a:tr>
            </a:tbl>
          </a:graphicData>
        </a:graphic>
      </p:graphicFrame>
      <p:graphicFrame>
        <p:nvGraphicFramePr>
          <p:cNvPr id="22" name="Chart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6437727"/>
              </p:ext>
            </p:extLst>
          </p:nvPr>
        </p:nvGraphicFramePr>
        <p:xfrm>
          <a:off x="8814350" y="1648386"/>
          <a:ext cx="3308413" cy="5114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Rectangle 4"/>
          <p:cNvSpPr/>
          <p:nvPr/>
        </p:nvSpPr>
        <p:spPr>
          <a:xfrm>
            <a:off x="8452730" y="1721726"/>
            <a:ext cx="118823" cy="488227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463798" y="1736316"/>
            <a:ext cx="90617" cy="1441621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/>
          <p:cNvSpPr/>
          <p:nvPr/>
        </p:nvSpPr>
        <p:spPr>
          <a:xfrm flipV="1">
            <a:off x="8453728" y="6474681"/>
            <a:ext cx="118823" cy="110269"/>
          </a:xfrm>
          <a:prstGeom prst="triangle">
            <a:avLst/>
          </a:prstGeom>
          <a:solidFill>
            <a:schemeClr val="bg2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Isosceles Triangle 26"/>
          <p:cNvSpPr/>
          <p:nvPr/>
        </p:nvSpPr>
        <p:spPr>
          <a:xfrm flipV="1">
            <a:off x="7046447" y="2306172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Isosceles Triangle 27"/>
          <p:cNvSpPr/>
          <p:nvPr/>
        </p:nvSpPr>
        <p:spPr>
          <a:xfrm flipV="1">
            <a:off x="7046447" y="2687557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Isosceles Triangle 28"/>
          <p:cNvSpPr/>
          <p:nvPr/>
        </p:nvSpPr>
        <p:spPr>
          <a:xfrm flipV="1">
            <a:off x="7046447" y="3058983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Isosceles Triangle 29"/>
          <p:cNvSpPr/>
          <p:nvPr/>
        </p:nvSpPr>
        <p:spPr>
          <a:xfrm flipV="1">
            <a:off x="7043564" y="340259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30"/>
          <p:cNvSpPr/>
          <p:nvPr/>
        </p:nvSpPr>
        <p:spPr>
          <a:xfrm flipV="1">
            <a:off x="8150326" y="2306172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Isosceles Triangle 31"/>
          <p:cNvSpPr/>
          <p:nvPr/>
        </p:nvSpPr>
        <p:spPr>
          <a:xfrm flipV="1">
            <a:off x="8150326" y="2687557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Isosceles Triangle 32"/>
          <p:cNvSpPr/>
          <p:nvPr/>
        </p:nvSpPr>
        <p:spPr>
          <a:xfrm flipV="1">
            <a:off x="8150326" y="3058983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Isosceles Triangle 33"/>
          <p:cNvSpPr/>
          <p:nvPr/>
        </p:nvSpPr>
        <p:spPr>
          <a:xfrm flipV="1">
            <a:off x="8147443" y="340259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Isosceles Triangle 36"/>
          <p:cNvSpPr/>
          <p:nvPr/>
        </p:nvSpPr>
        <p:spPr>
          <a:xfrm flipV="1">
            <a:off x="7043564" y="3770911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Isosceles Triangle 37"/>
          <p:cNvSpPr/>
          <p:nvPr/>
        </p:nvSpPr>
        <p:spPr>
          <a:xfrm flipV="1">
            <a:off x="8147443" y="3783975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sosceles Triangle 38"/>
          <p:cNvSpPr/>
          <p:nvPr/>
        </p:nvSpPr>
        <p:spPr>
          <a:xfrm flipV="1">
            <a:off x="7043564" y="4156159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Isosceles Triangle 39"/>
          <p:cNvSpPr/>
          <p:nvPr/>
        </p:nvSpPr>
        <p:spPr>
          <a:xfrm flipV="1">
            <a:off x="8144880" y="4165360"/>
            <a:ext cx="147030" cy="139702"/>
          </a:xfrm>
          <a:prstGeom prst="triangle">
            <a:avLst/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xmlns="" id="{650D26FD-BBED-199D-BFC9-A3E362DEB978}"/>
              </a:ext>
            </a:extLst>
          </p:cNvPr>
          <p:cNvSpPr/>
          <p:nvPr/>
        </p:nvSpPr>
        <p:spPr>
          <a:xfrm>
            <a:off x="10169369" y="976800"/>
            <a:ext cx="1027838" cy="270355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SAVE</a:t>
            </a: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2973" y="957742"/>
            <a:ext cx="301826" cy="301826"/>
          </a:xfrm>
          <a:prstGeom prst="rect">
            <a:avLst/>
          </a:prstGeom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</p:pic>
    </p:spTree>
    <p:extLst>
      <p:ext uri="{BB962C8B-B14F-4D97-AF65-F5344CB8AC3E}">
        <p14:creationId xmlns:p14="http://schemas.microsoft.com/office/powerpoint/2010/main" val="2906206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7583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Dashboard Digitalization Design </a:t>
            </a:r>
          </a:p>
        </p:txBody>
      </p:sp>
      <p:pic>
        <p:nvPicPr>
          <p:cNvPr id="9" name="TRAINING PROGRESS GRAPH F1_20240328_013507_00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218" y="545593"/>
            <a:ext cx="11111564" cy="6250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637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RAINING PROGRESS GRAPH F1_20240328_012950_00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218" y="537501"/>
            <a:ext cx="11111564" cy="625025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75836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Dashboard Digitalization Design </a:t>
            </a:r>
          </a:p>
        </p:txBody>
      </p:sp>
    </p:spTree>
    <p:extLst>
      <p:ext uri="{BB962C8B-B14F-4D97-AF65-F5344CB8AC3E}">
        <p14:creationId xmlns:p14="http://schemas.microsoft.com/office/powerpoint/2010/main" val="3046297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3362</TotalTime>
  <Words>358</Words>
  <Application>Microsoft Office PowerPoint</Application>
  <PresentationFormat>Widescreen</PresentationFormat>
  <Paragraphs>142</Paragraphs>
  <Slides>6</Slides>
  <Notes>0</Notes>
  <HiddenSlides>0</HiddenSlides>
  <MMClips>2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QA-SINDY-F1</dc:creator>
  <cp:lastModifiedBy>jx2</cp:lastModifiedBy>
  <cp:revision>49</cp:revision>
  <dcterms:created xsi:type="dcterms:W3CDTF">2024-04-15T07:18:18Z</dcterms:created>
  <dcterms:modified xsi:type="dcterms:W3CDTF">2024-05-18T02:54:14Z</dcterms:modified>
</cp:coreProperties>
</file>

<file path=docProps/thumbnail.jpeg>
</file>